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6" r:id="rId3"/>
    <p:sldId id="299" r:id="rId4"/>
    <p:sldId id="278" r:id="rId5"/>
    <p:sldId id="288" r:id="rId6"/>
    <p:sldId id="272" r:id="rId7"/>
    <p:sldId id="273" r:id="rId8"/>
    <p:sldId id="298" r:id="rId9"/>
    <p:sldId id="301" r:id="rId10"/>
    <p:sldId id="290" r:id="rId11"/>
    <p:sldId id="289" r:id="rId12"/>
    <p:sldId id="292" r:id="rId13"/>
    <p:sldId id="293" r:id="rId14"/>
    <p:sldId id="294" r:id="rId15"/>
    <p:sldId id="291" r:id="rId16"/>
    <p:sldId id="295" r:id="rId17"/>
    <p:sldId id="296" r:id="rId18"/>
    <p:sldId id="297" r:id="rId19"/>
    <p:sldId id="286" r:id="rId20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FF0D"/>
    <a:srgbClr val="0DFFAE"/>
    <a:srgbClr val="0DC0FF"/>
    <a:srgbClr val="B90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707F-6D8C-453D-A771-7E7857C8D810}" type="datetimeFigureOut">
              <a:rPr lang="es-CO" smtClean="0"/>
              <a:pPr/>
              <a:t>9/03/2018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39620-412D-4E44-A835-A3A70675C286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resep.go.cr/images/documentos/Ley%20Generacion%20Electrica%20Autonoma%20o%20Paralela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esep.go.cr/images/documentos/Reglamento%20Ley%20750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ep.gob.pa/electric/mercado/reg_op_actualizado_22_diciembre_2015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sep.gob.pa/electric/Anexos/reglascomerciales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emsiicer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981200" y="3848100"/>
            <a:ext cx="5562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s-CO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Gestión </a:t>
            </a:r>
            <a:r>
              <a:rPr lang="es-CO" sz="2000" b="1" u="sng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Integral</a:t>
            </a:r>
            <a:r>
              <a:rPr lang="es-CO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 Sector Minero-Energético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752600" y="5181600"/>
            <a:ext cx="60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b="1" dirty="0"/>
              <a:t>SECTOR ELÉCTRICO </a:t>
            </a:r>
          </a:p>
          <a:p>
            <a:pPr algn="ctr"/>
            <a:r>
              <a:rPr lang="es-ES_tradnl" sz="2400" b="1" dirty="0"/>
              <a:t>PANAMA-COSTA RICA</a:t>
            </a:r>
            <a:endParaRPr lang="es-CO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387737" y="1276526"/>
            <a:ext cx="430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SECTOR ELECTRICO COSTA RICA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9" t="11141" r="30920" b="56825"/>
          <a:stretch/>
        </p:blipFill>
        <p:spPr bwMode="auto">
          <a:xfrm>
            <a:off x="2070652" y="2057400"/>
            <a:ext cx="5380288" cy="2343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612894" y="469948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ARESEP</a:t>
            </a:r>
            <a:endParaRPr lang="es-CO" dirty="0"/>
          </a:p>
        </p:txBody>
      </p:sp>
      <p:sp>
        <p:nvSpPr>
          <p:cNvPr id="5" name="4 Rectángulo"/>
          <p:cNvSpPr/>
          <p:nvPr/>
        </p:nvSpPr>
        <p:spPr>
          <a:xfrm>
            <a:off x="6422583" y="4724400"/>
            <a:ext cx="1060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MINAET</a:t>
            </a:r>
            <a:endParaRPr lang="es-CO" dirty="0"/>
          </a:p>
        </p:txBody>
      </p:sp>
      <p:sp>
        <p:nvSpPr>
          <p:cNvPr id="9" name="8 Rectángulo"/>
          <p:cNvSpPr/>
          <p:nvPr/>
        </p:nvSpPr>
        <p:spPr>
          <a:xfrm>
            <a:off x="4542088" y="4724400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ICE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727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3" t="23958" r="9453" b="14942"/>
          <a:stretch/>
        </p:blipFill>
        <p:spPr bwMode="auto">
          <a:xfrm>
            <a:off x="601240" y="1600200"/>
            <a:ext cx="831416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14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571500" y="1143000"/>
            <a:ext cx="8001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/>
              <a:t>Existen dos condiciones de generación de energía privada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CO" sz="14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Ley 7200-1990, se autoriza la generación privada a través de fuentes renovables en Costa Rica, limitada a una escala de hasta 20 MW de capacidad instalada máxima por cada empresa; además, el conjunto de proyectos no debe exceder el 15% de la potencia total de las centrales eléctricas que integran el Sistema Eléctrico Nacional. Toda empresa que quiera generar electricidad para vender al ICE debe tener como mínimo un 35% de su capital social propiedad de ciudadanos costarricenses.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CO" sz="14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Ley 7508-1995 se modificó la ley 7200 y se incorporó un segundo régimen de participación privada en la generación. La ley permite a las empresas privadas generar un 15% adicional al 15% (permitido por la ley 7200) de la energía del Sector Eléctrico Nacional (SEN), siempre y cuando lo hagan a través de fuentes renovables. Este régimen permite a las plantas privadas tener una capacidad instalada máxima de 50 MW pero el proceso de contratación se hace a través de licitación pública.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990600" y="718397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Generación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4" name="3 Recortar y redondear rectángulo de esquina sencilla"/>
          <p:cNvSpPr/>
          <p:nvPr/>
        </p:nvSpPr>
        <p:spPr>
          <a:xfrm>
            <a:off x="6111737" y="4267200"/>
            <a:ext cx="2460762" cy="1981200"/>
          </a:xfrm>
          <a:prstGeom prst="snip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6111737" y="4457581"/>
            <a:ext cx="234646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b="1" i="1" dirty="0"/>
              <a:t>El grado de cobertura del sector eléctrico de costa Rica es de 99,3%. Debido al clima y a la orografía del país, la generación hidroeléctrica es la</a:t>
            </a:r>
          </a:p>
          <a:p>
            <a:pPr algn="ctr"/>
            <a:r>
              <a:rPr lang="es-CO" sz="1400" b="1" i="1" dirty="0"/>
              <a:t>que destaca sobre las demás.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5400" r="18518" b="34420"/>
          <a:stretch/>
        </p:blipFill>
        <p:spPr bwMode="auto">
          <a:xfrm>
            <a:off x="990600" y="4267200"/>
            <a:ext cx="4637700" cy="169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566530" y="1571655"/>
            <a:ext cx="81964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/>
              <a:t>Son definidas por ARESEP, se basa en: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El principio de servicio al costo, entendido como el costo de oportunidad social de largo plazo de los servicios 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Criterios de eficiencia económica.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Equidad social, sostenibilidad ambiental y conservación de los recursos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33400" y="1171545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Precios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2" t="26948" r="35859" b="48777"/>
          <a:stretch/>
        </p:blipFill>
        <p:spPr bwMode="auto">
          <a:xfrm>
            <a:off x="2470942" y="2849218"/>
            <a:ext cx="3419650" cy="202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362200" y="4876800"/>
            <a:ext cx="3674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/>
              <a:t>Precio del Kilovatio/hora en dólares 2004-2010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419279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416326" y="990600"/>
            <a:ext cx="165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Transmisión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801139" y="990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Distribución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74374" y="1447800"/>
            <a:ext cx="4197626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O" sz="1400" dirty="0"/>
              <a:t>El ICE a través de su dependencia UEN Transporte de Electricidad es el encargado de la planificación, operación, mantenimiento y ampliación de la red de transmisión a nivel nacional. Realiza estudios de alternativas de red, para encontrar la mejor alternativa que permita proveer al Sistema Eléctrico Nacional (SEN) una infraestructura capaz de dar los servicios de transporte e interconexión, conexiones de alta tensión, transformación y conexiones de media tensión.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4614240" y="1447800"/>
            <a:ext cx="407256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O" sz="1400" dirty="0">
                <a:solidFill>
                  <a:schemeClr val="dk1"/>
                </a:solidFill>
              </a:rPr>
              <a:t>Las cooperativas de electrificación rural y las empresas municipales son las únicas que pueden vender la energía que generen directamente a los clientes de su área de concesión. Las regiones no concesionadas a ninguna empresa y generalmente más alejadas y dispersas le corresponden al ICE.</a:t>
            </a:r>
          </a:p>
          <a:p>
            <a:pPr algn="just"/>
            <a:r>
              <a:rPr lang="es-CO" sz="1400" dirty="0">
                <a:solidFill>
                  <a:schemeClr val="dk1"/>
                </a:solidFill>
              </a:rPr>
              <a:t>Las tarifas de todos estos servicios son definidas por la Autoridad Reguladora de Servicios Públicos (ARESEP) con base en el principio de servicio al costo.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33677" r="26870" b="33161"/>
          <a:stretch/>
        </p:blipFill>
        <p:spPr bwMode="auto">
          <a:xfrm>
            <a:off x="1566240" y="3657600"/>
            <a:ext cx="6096000" cy="2425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8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38200" y="1219200"/>
            <a:ext cx="685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Grandes Proyectos</a:t>
            </a:r>
          </a:p>
          <a:p>
            <a:pPr algn="just"/>
            <a:r>
              <a:rPr lang="es-CO" sz="1400" dirty="0"/>
              <a:t>Los proyectos que se presentan a continuación suponen la mayor apuesta, en cuanto a generación energética, de la administración de Costa Rica para satisfacer la demanda eléctrica del país que cada año aumenta en un 6%. Ambos son proyectos de centrales hidroeléctricas: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t="36323" r="41913" b="13044"/>
          <a:stretch/>
        </p:blipFill>
        <p:spPr bwMode="auto">
          <a:xfrm>
            <a:off x="1116222" y="2731914"/>
            <a:ext cx="3455778" cy="227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6359" r="42071" b="23732"/>
          <a:stretch/>
        </p:blipFill>
        <p:spPr bwMode="auto">
          <a:xfrm>
            <a:off x="4724400" y="3886200"/>
            <a:ext cx="3415748" cy="22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27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381000" y="1219200"/>
            <a:ext cx="84582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Reglamentación</a:t>
            </a:r>
          </a:p>
          <a:p>
            <a:endParaRPr lang="es-ES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r>
              <a:rPr lang="es-CO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Ley que Autoriza la Generación Eléctrica Autónoma o Paralela </a:t>
            </a:r>
            <a:r>
              <a:rPr lang="es-CO" sz="1400" dirty="0"/>
              <a:t>-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Compra de energía –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Pag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 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  <a:hlinkClick r:id="rId3"/>
              </a:rPr>
              <a:t>http://aresep.go.cr/images/documentos/Ley%20Generacion%20Electrica%20Autonoma%20o%20Paralela.pdf</a:t>
            </a: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r>
              <a:rPr lang="es-CO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Reglamento a Ley de la Generación Eléctrica Autónoma Paralela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  <a:hlinkClick r:id="rId4"/>
              </a:rPr>
              <a:t>http://aresep.go.cr/images/documentos/Reglamento%20Ley%207508.pdf</a:t>
            </a: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endParaRPr lang="es-CO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9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9" t="25000" r="20937" b="5253"/>
          <a:stretch/>
        </p:blipFill>
        <p:spPr bwMode="auto">
          <a:xfrm>
            <a:off x="838200" y="1496997"/>
            <a:ext cx="7620000" cy="490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589027" y="1078468"/>
            <a:ext cx="352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Presencia Geográfica de </a:t>
            </a:r>
            <a:r>
              <a:rPr lang="es-CO" b="1" dirty="0" err="1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Celsia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024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pic>
        <p:nvPicPr>
          <p:cNvPr id="2050" name="Picture 2" descr="http://www.celsia.com/Portals/0/Images/Noticias/Newsletter-edicion-8/infografico-presencia-geograficaV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2999"/>
            <a:ext cx="8382000" cy="52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7056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lumMod val="75000"/>
                <a:alpha val="77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9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150"/>
            <a:ext cx="9144000" cy="683085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295899" y="6400132"/>
            <a:ext cx="3619501" cy="30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387737" y="1276526"/>
            <a:ext cx="430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PANAMA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9781"/>
              </p:ext>
            </p:extLst>
          </p:nvPr>
        </p:nvGraphicFramePr>
        <p:xfrm>
          <a:off x="685800" y="2438400"/>
          <a:ext cx="7924801" cy="105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915">
                <a:tc>
                  <a:txBody>
                    <a:bodyPr/>
                    <a:lstStyle/>
                    <a:p>
                      <a:pPr algn="ctr" fontAlgn="t"/>
                      <a:r>
                        <a:rPr lang="es-CO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Población</a:t>
                      </a:r>
                      <a:r>
                        <a:rPr lang="es-CO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Total</a:t>
                      </a:r>
                      <a:endParaRPr lang="es-CO" b="1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6675" marR="66675" marT="9525" marB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b="1" u="none" dirty="0">
                          <a:solidFill>
                            <a:schemeClr val="bg1"/>
                          </a:solidFill>
                          <a:effectLst/>
                        </a:rPr>
                        <a:t>Capital</a:t>
                      </a:r>
                      <a:endParaRPr lang="es-CO" b="1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66675" marT="9525" marB="9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u="none" dirty="0">
                          <a:solidFill>
                            <a:schemeClr val="bg1"/>
                          </a:solidFill>
                        </a:rPr>
                        <a:t>Superficie Total</a:t>
                      </a:r>
                      <a:endParaRPr lang="es-CO" b="1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u="none" dirty="0">
                          <a:solidFill>
                            <a:schemeClr val="bg1"/>
                          </a:solidFill>
                        </a:rPr>
                        <a:t>Moneda</a:t>
                      </a:r>
                      <a:endParaRPr lang="es-CO" b="1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26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dirty="0">
                          <a:effectLst/>
                        </a:rPr>
                        <a:t> </a:t>
                      </a:r>
                      <a:r>
                        <a:rPr lang="de-DE" sz="1400" dirty="0">
                          <a:effectLst/>
                        </a:rPr>
                        <a:t>4‘001.033hab.                 (Censo 2015)</a:t>
                      </a:r>
                    </a:p>
                    <a:p>
                      <a:pPr algn="l" fontAlgn="t"/>
                      <a:endParaRPr lang="es-CO" sz="1400" b="0" dirty="0">
                        <a:effectLst/>
                      </a:endParaRPr>
                    </a:p>
                  </a:txBody>
                  <a:tcPr marL="66675" marR="66675" marT="9525" marB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dirty="0">
                          <a:effectLst/>
                        </a:rPr>
                        <a:t>Ciudad</a:t>
                      </a:r>
                      <a:r>
                        <a:rPr lang="de-DE" sz="1400" baseline="0" dirty="0">
                          <a:effectLst/>
                        </a:rPr>
                        <a:t> de Panamá</a:t>
                      </a:r>
                      <a:endParaRPr lang="de-DE" sz="1400" dirty="0">
                        <a:effectLst/>
                      </a:endParaRPr>
                    </a:p>
                  </a:txBody>
                  <a:tcPr marL="9525" marR="66675" marT="9525" marB="9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78,569 </a:t>
                      </a:r>
                      <a:r>
                        <a:rPr lang="es-CO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KM2</a:t>
                      </a:r>
                      <a:endParaRPr lang="es-CO" sz="1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-25000" dirty="0">
                          <a:solidFill>
                            <a:schemeClr val="tx1"/>
                          </a:solidFill>
                        </a:rPr>
                        <a:t>Balboa (Oficial)                                       Dólar estadounidense ( Curso legal) = </a:t>
                      </a:r>
                      <a:r>
                        <a:rPr lang="es-CO" baseline="-25000" dirty="0">
                          <a:solidFill>
                            <a:schemeClr val="tx1"/>
                          </a:solidFill>
                        </a:rPr>
                        <a:t>1,00 USD = 1,00 PAB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3 Rectángulo"/>
          <p:cNvSpPr/>
          <p:nvPr/>
        </p:nvSpPr>
        <p:spPr>
          <a:xfrm>
            <a:off x="1524000" y="1828800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Datos Generales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6" t="34568" r="17902" b="27297"/>
          <a:stretch/>
        </p:blipFill>
        <p:spPr bwMode="auto">
          <a:xfrm>
            <a:off x="2312342" y="3630428"/>
            <a:ext cx="4469458" cy="246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74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150"/>
            <a:ext cx="9144000" cy="683085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295899" y="6400132"/>
            <a:ext cx="3619501" cy="30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387737" y="1276526"/>
            <a:ext cx="430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SECTOR ELECTRICO PANAMA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995480" y="2253680"/>
            <a:ext cx="2286000" cy="116955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s-CO" sz="1400" dirty="0"/>
              <a:t>Comprende los procesos de:</a:t>
            </a:r>
          </a:p>
          <a:p>
            <a:endParaRPr lang="es-CO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dirty="0"/>
              <a:t>Generación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Transmisión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Distribución</a:t>
            </a:r>
            <a:endParaRPr lang="es-ES" sz="1400" dirty="0">
              <a:latin typeface="+mj-lt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105400" y="4127719"/>
            <a:ext cx="2819400" cy="18158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s-CO" sz="1400" dirty="0"/>
              <a:t>Entidades que intervienen:</a:t>
            </a:r>
          </a:p>
          <a:p>
            <a:endParaRPr lang="es-CO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dirty="0"/>
              <a:t>Secretaria nacional de energía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s-CO" sz="1400" dirty="0"/>
              <a:t>ASEP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s-ES" sz="1400" dirty="0"/>
              <a:t>ETESA .S.A o CND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s-ES" sz="1400" dirty="0">
                <a:latin typeface="+mj-lt"/>
              </a:rPr>
              <a:t>Empresas prestadoras del servicios ( generadoras, auto generadoras, distribuidoras)</a:t>
            </a:r>
          </a:p>
        </p:txBody>
      </p:sp>
      <p:pic>
        <p:nvPicPr>
          <p:cNvPr id="8" name="7 Imagen"/>
          <p:cNvPicPr/>
          <p:nvPr/>
        </p:nvPicPr>
        <p:blipFill rotWithShape="1">
          <a:blip r:embed="rId3"/>
          <a:srcRect l="36342" t="54888" r="51219" b="32841"/>
          <a:stretch/>
        </p:blipFill>
        <p:spPr bwMode="auto">
          <a:xfrm>
            <a:off x="5082867" y="1924795"/>
            <a:ext cx="1482716" cy="906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8 Imagen"/>
          <p:cNvPicPr/>
          <p:nvPr/>
        </p:nvPicPr>
        <p:blipFill rotWithShape="1">
          <a:blip r:embed="rId3"/>
          <a:srcRect l="53885" t="55382" r="34758" b="32771"/>
          <a:stretch/>
        </p:blipFill>
        <p:spPr bwMode="auto">
          <a:xfrm rot="20573642">
            <a:off x="5405298" y="2647436"/>
            <a:ext cx="1568687" cy="97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10 Imagen"/>
          <p:cNvPicPr/>
          <p:nvPr/>
        </p:nvPicPr>
        <p:blipFill rotWithShape="1">
          <a:blip r:embed="rId3"/>
          <a:srcRect l="70998" t="55289" r="15638" b="32782"/>
          <a:stretch/>
        </p:blipFill>
        <p:spPr bwMode="auto">
          <a:xfrm>
            <a:off x="6465713" y="2050575"/>
            <a:ext cx="1425957" cy="654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8" t="40983" r="32965" b="18927"/>
          <a:stretch/>
        </p:blipFill>
        <p:spPr bwMode="auto">
          <a:xfrm>
            <a:off x="914400" y="3733800"/>
            <a:ext cx="3887778" cy="244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59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57212" y="685800"/>
            <a:ext cx="8129588" cy="390876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defRPr/>
            </a:pPr>
            <a:endParaRPr lang="es-ES" sz="1400" b="1" dirty="0">
              <a:latin typeface="Arial Narrow" pitchFamily="34" charset="0"/>
            </a:endParaRPr>
          </a:p>
          <a:p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Mercado Mayorista</a:t>
            </a:r>
          </a:p>
          <a:p>
            <a:r>
              <a:rPr lang="es-CO" sz="1400" dirty="0"/>
              <a:t> </a:t>
            </a:r>
          </a:p>
          <a:p>
            <a:pPr algn="just"/>
            <a:r>
              <a:rPr lang="es-CO" sz="1400" dirty="0"/>
              <a:t>El  mercado mayorista,  que incluye el  Mercado de  Contratos y  el Mercado Ocasional, es el ámbito en el cual los agentes productores (generadores, autogeneradoras, cogeneradores e interconexiones internacionales) y los agentes consumidores  (distribuidores,  grandes clientes  y la exportación),  realizan sus transacciones comerciales  de  compra venta  de  energía  y/o potencia.</a:t>
            </a:r>
          </a:p>
          <a:p>
            <a:endParaRPr lang="es-CO" sz="1400" dirty="0"/>
          </a:p>
          <a:p>
            <a:pPr algn="just"/>
            <a:r>
              <a:rPr lang="es-CO" sz="1400" dirty="0"/>
              <a:t>El  </a:t>
            </a:r>
            <a:r>
              <a:rPr lang="es-CO" sz="1400" b="1" dirty="0"/>
              <a:t>Mercado  ocasional</a:t>
            </a:r>
            <a:r>
              <a:rPr lang="es-CO" sz="1400" dirty="0"/>
              <a:t>   es  el  ámbito  en  el  que  se  realizan  transacciones  horarias de  energía y de potencia de oportunidad que permite considerar los excedentes y faltantes  que  surjan  como  consecuencia  del despacho,  los compromisos contractuales y  la  realidad  de  la  demanda  y  de  la  oferta, es decir a corto plazo. </a:t>
            </a:r>
          </a:p>
          <a:p>
            <a:r>
              <a:rPr lang="es-CO" sz="1400" b="1" dirty="0"/>
              <a:t> </a:t>
            </a:r>
          </a:p>
          <a:p>
            <a:pPr>
              <a:defRPr/>
            </a:pPr>
            <a:r>
              <a:rPr lang="es-CO" sz="1400" dirty="0"/>
              <a:t>El </a:t>
            </a:r>
            <a:r>
              <a:rPr lang="es-CO" sz="1400" b="1" dirty="0"/>
              <a:t>Mercado de contratos </a:t>
            </a:r>
            <a:r>
              <a:rPr lang="es-CO" sz="1400" dirty="0"/>
              <a:t> es el conjunto de las transacciones de mediano y largo plazo de  energía  y/o potencia pactadas  entre los agentes del mercado en los cuales se acuerdan precios para  la </a:t>
            </a:r>
            <a:r>
              <a:rPr lang="es-CO" sz="1400" b="1" i="1" dirty="0"/>
              <a:t>energía</a:t>
            </a:r>
            <a:r>
              <a:rPr lang="es-CO" sz="1400" dirty="0"/>
              <a:t> y  la </a:t>
            </a:r>
            <a:r>
              <a:rPr lang="es-CO" sz="1400" b="1" i="1" dirty="0"/>
              <a:t>potencia</a:t>
            </a:r>
            <a:r>
              <a:rPr lang="es-CO" sz="1400" dirty="0"/>
              <a:t>.</a:t>
            </a:r>
          </a:p>
          <a:p>
            <a:pPr>
              <a:defRPr/>
            </a:pPr>
            <a:endParaRPr lang="es-CO" sz="1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557212" y="6073154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/>
              <a:t>http://www.energia.gob.pa/tmp/file/311/Sector%20Electrico%20-%20Panama,%20151231.pdf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56299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457200" y="7620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TARIFAS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524000" y="6052603"/>
            <a:ext cx="1021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i="1" dirty="0"/>
              <a:t>http://www.asep.gob.pa/images/electricidad/tarifas/cargos_por_uso_de_redes_ENE_-JUN2016.pdf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547191" y="5587425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i="1" dirty="0">
                <a:solidFill>
                  <a:srgbClr val="FF0000"/>
                </a:solidFill>
              </a:rPr>
              <a:t>El detalle tarifario es publicado semestralmente por la ASEP y puede obtenerse en su página web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04800" y="2248681"/>
            <a:ext cx="8610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AutoNum type="alphaUcPeriod"/>
            </a:pPr>
            <a:r>
              <a:rPr lang="es-CO" sz="1400" b="1" dirty="0"/>
              <a:t>Componente de Transmisión: </a:t>
            </a:r>
            <a:r>
              <a:rPr lang="es-CO" sz="1400" dirty="0"/>
              <a:t>Procedimiento para el Cálculo del Ingreso Máximo Permitido (IMP):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 Se seleccionan empresas comparadoras con el fin de medir la eficiencia en la gestión de la empresa de transmisión.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Se fija la tasa de rentabilidad para la actividad de transmisión, la cual depende del logro de los niveles de eficiencia utilizados para calcular el IMP.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Se calculan los IMP’s por el servicio de transmisión y por el servicio de operación integrada y se establecen los cargos por Uso y por Conexión.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La tarifa de transmisión se ajusta cada seis meses, en base al IPC lo mismo que las pérdidas eléctricas que a su vez tienen una componente de generación.</a:t>
            </a:r>
          </a:p>
          <a:p>
            <a:pPr algn="just"/>
            <a:r>
              <a:rPr lang="es-CO" sz="1400" b="1" dirty="0"/>
              <a:t>B. Componente de Distribución: </a:t>
            </a:r>
            <a:r>
              <a:rPr lang="es-CO" sz="1400" dirty="0"/>
              <a:t>Compiten con empresas modelo, que son seleccionadas con el fin de definir condiciones de eficiencia para las empresas de Distribución y Comercialización de electricidad.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Las variables de costos resultantes de estas comparaciones son la base para el cálculo del IMP.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De no obtener los niveles de eficiencia de la empresa modelo no se logra la rentabilidad establecida por la ASEP.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Las tarifas de distribución se ajustan cada seis meses en base al IPC. Las pérdidas eléctricas, AP, y el componente de generación y transmisión son traspasados directamente al usuario. </a:t>
            </a:r>
          </a:p>
        </p:txBody>
      </p:sp>
      <p:sp>
        <p:nvSpPr>
          <p:cNvPr id="7" name="6 Rectángulo"/>
          <p:cNvSpPr/>
          <p:nvPr/>
        </p:nvSpPr>
        <p:spPr>
          <a:xfrm>
            <a:off x="304800" y="1134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/>
              <a:t>La tarifa eléctrica tiene tres componentes: 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404191" y="1495162"/>
            <a:ext cx="2286000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CO" sz="1400" dirty="0"/>
              <a:t>Generación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Transmisión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Distribución</a:t>
            </a:r>
            <a:endParaRPr lang="es-ES" sz="1400" dirty="0">
              <a:latin typeface="+mj-lt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4572000" y="1122471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¿Como se calculan?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429000" y="1495162"/>
            <a:ext cx="533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i="1" dirty="0"/>
              <a:t>Los costos de Generación se determinan en el mercado mayorista de electricidad a través de la licitación de contratos de energía y/o potencia, y/o la compra o venta de energía en el mercado ocasional.</a:t>
            </a:r>
          </a:p>
        </p:txBody>
      </p:sp>
    </p:spTree>
    <p:extLst>
      <p:ext uri="{BB962C8B-B14F-4D97-AF65-F5344CB8AC3E}">
        <p14:creationId xmlns:p14="http://schemas.microsoft.com/office/powerpoint/2010/main" val="257479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57200" y="1066800"/>
            <a:ext cx="82296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b="1" dirty="0"/>
              <a:t>C. Descripción de Tarifas al Usuario Final: </a:t>
            </a:r>
            <a:r>
              <a:rPr lang="es-CO" sz="1400" dirty="0"/>
              <a:t>Debe destacarse que el régimen tarifario de las empresas de distribución al usuario final, que anteriormente se clasificaba de acuerdo con su uso en residencial, comercial, industrial y gobierno, se detalla actualmente por niveles de consumo y de voltaje de la siguiente manera:</a:t>
            </a:r>
          </a:p>
          <a:p>
            <a:pPr algn="just"/>
            <a:endParaRPr lang="es-CO" sz="14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dirty="0"/>
              <a:t> </a:t>
            </a:r>
            <a:r>
              <a:rPr lang="es-CO" sz="1400" b="1" dirty="0"/>
              <a:t>Tarifas para Clientes Conectados en Baja Tensión (Voltaje = o &lt; 600 voltios)</a:t>
            </a:r>
            <a:r>
              <a:rPr lang="es-CO" sz="1400" dirty="0"/>
              <a:t> </a:t>
            </a:r>
          </a:p>
          <a:p>
            <a:pPr algn="just"/>
            <a:r>
              <a:rPr lang="es-CO" sz="1400" dirty="0"/>
              <a:t>A su vez se clasifican de acuerdo al nivel de suministro en: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Simple (BTS): clientes cuya demanda máxima sea </a:t>
            </a:r>
            <a:r>
              <a:rPr lang="es-CO" sz="1400" b="1" dirty="0"/>
              <a:t>= o &lt; </a:t>
            </a:r>
            <a:r>
              <a:rPr lang="es-CO" sz="1400" dirty="0"/>
              <a:t>(15kW) mensuales.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con Demanda Máxima (BTD): demanda </a:t>
            </a:r>
            <a:r>
              <a:rPr lang="es-CO" sz="1400" b="1" dirty="0"/>
              <a:t>= o &gt;</a:t>
            </a:r>
            <a:r>
              <a:rPr lang="es-CO" sz="1400" dirty="0"/>
              <a:t>(15kW) por mes.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por Bloque Horario (BTH): Esta tarifa se aplica a aquellos clientes que la soliciten y considera diferentes precios, dependiendo de los horarios de suministro de electricidad, ya sea en períodos de punta o fuera de punta.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b="1" dirty="0"/>
              <a:t>Tarifas para Clientes Conectados en Media Tensión (Voltaje &gt; 600 Voltios y &lt; 115 Kilovoltios)</a:t>
            </a:r>
          </a:p>
          <a:p>
            <a:pPr algn="just"/>
            <a:r>
              <a:rPr lang="es-CO" sz="1400" dirty="0"/>
              <a:t>Se clasificadas en: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con Demanda Máxima (MTD): Correspondiente a todo aquel cliente que la solicite.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por Bloque Horario (MTH): Considera diferentes precios, dependiendo de los horarios de suministro de electricidad, ya sea en períodos de punta o fuera de punta.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s-CO" sz="1400" b="1" dirty="0"/>
              <a:t>Tarifas para Clientes Conectados en Alta Tensión (Voltaje  &gt; 115 kilovoltios)</a:t>
            </a:r>
            <a:r>
              <a:rPr lang="es-CO" sz="1400" dirty="0"/>
              <a:t> </a:t>
            </a:r>
          </a:p>
          <a:p>
            <a:pPr algn="just"/>
            <a:r>
              <a:rPr lang="es-CO" sz="1400" dirty="0"/>
              <a:t>se clasifican en: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con Demanda Máxima (ATD): Es aplicable a cualquier cliente que la solicite.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sz="1400" dirty="0"/>
              <a:t>Tarifa por Bloque Horario (ATH): Se aplica a aquellos clientes que la soliciten y considera diferentes precios, dependiendo de los horarios de suministro de electricidad, ya sea en períodos de punta o fuera de punta.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pic>
        <p:nvPicPr>
          <p:cNvPr id="11" name="10 Imagen"/>
          <p:cNvPicPr/>
          <p:nvPr/>
        </p:nvPicPr>
        <p:blipFill rotWithShape="1">
          <a:blip r:embed="rId3"/>
          <a:srcRect l="28026" t="12084" r="12693" b="8762"/>
          <a:stretch/>
        </p:blipFill>
        <p:spPr bwMode="auto">
          <a:xfrm>
            <a:off x="361950" y="1219200"/>
            <a:ext cx="8420100" cy="47237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5"/>
            <a:ext cx="9144000" cy="683085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295899" y="6400132"/>
            <a:ext cx="3619501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381000" y="1219200"/>
            <a:ext cx="84582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Reglamentación</a:t>
            </a:r>
          </a:p>
          <a:p>
            <a:endParaRPr lang="es-ES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r>
              <a:rPr lang="es-CO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CAMBIOS REALIZADOS AL REGLAMENTO DE OPERACIÓN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  <a:hlinkClick r:id="rId3"/>
              </a:rPr>
              <a:t>http://www.asep.gob.pa/electric/mercado/reg_op_actualizado_22_diciembre_2015.pdf</a:t>
            </a: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r>
              <a:rPr lang="es-CO" sz="1400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Reglas comerciales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CO" sz="14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  <a:hlinkClick r:id="rId4"/>
              </a:rPr>
              <a:t>http://www.asep.gob.pa/electric/Anexos/reglascomerciales.pdf</a:t>
            </a: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s-CO" sz="14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  <a:p>
            <a:endParaRPr lang="es-CO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6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0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150"/>
            <a:ext cx="9144000" cy="683085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295899" y="6400132"/>
            <a:ext cx="3619501" cy="30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s-CO" sz="1400" b="1" dirty="0">
                <a:latin typeface="Arial Narrow" pitchFamily="34" charset="0"/>
              </a:rPr>
              <a:t>Gestión Integral Sector Minero-Energético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387737" y="1276526"/>
            <a:ext cx="430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COSTA RICA</a:t>
            </a:r>
            <a:endParaRPr lang="es-CO" sz="2000" b="1" dirty="0">
              <a:solidFill>
                <a:schemeClr val="accent6">
                  <a:lumMod val="50000"/>
                </a:schemeClr>
              </a:solidFill>
              <a:latin typeface="Handel Gothic D" panose="02000503050000020004" pitchFamily="2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1957"/>
              </p:ext>
            </p:extLst>
          </p:nvPr>
        </p:nvGraphicFramePr>
        <p:xfrm>
          <a:off x="685800" y="2438400"/>
          <a:ext cx="7924801" cy="105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915">
                <a:tc>
                  <a:txBody>
                    <a:bodyPr/>
                    <a:lstStyle/>
                    <a:p>
                      <a:pPr algn="ctr" fontAlgn="t"/>
                      <a:r>
                        <a:rPr lang="es-CO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Población</a:t>
                      </a:r>
                      <a:r>
                        <a:rPr lang="es-CO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Total</a:t>
                      </a:r>
                      <a:endParaRPr lang="es-CO" b="1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6675" marR="66675" marT="9525" marB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b="1" u="none" dirty="0">
                          <a:solidFill>
                            <a:schemeClr val="bg1"/>
                          </a:solidFill>
                          <a:effectLst/>
                        </a:rPr>
                        <a:t>Capital</a:t>
                      </a:r>
                      <a:endParaRPr lang="es-CO" b="1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66675" marT="9525" marB="9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u="none" dirty="0">
                          <a:solidFill>
                            <a:schemeClr val="bg1"/>
                          </a:solidFill>
                        </a:rPr>
                        <a:t>Superficie Total</a:t>
                      </a:r>
                      <a:endParaRPr lang="es-CO" b="1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u="none" dirty="0">
                          <a:solidFill>
                            <a:schemeClr val="bg1"/>
                          </a:solidFill>
                        </a:rPr>
                        <a:t>Moneda</a:t>
                      </a:r>
                      <a:endParaRPr lang="es-CO" b="1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26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dirty="0">
                          <a:effectLst/>
                        </a:rPr>
                        <a:t> </a:t>
                      </a:r>
                      <a:r>
                        <a:rPr lang="de-DE" sz="1400" dirty="0">
                          <a:effectLst/>
                        </a:rPr>
                        <a:t>4‘937.755hab.                 (Censo 2014)</a:t>
                      </a:r>
                    </a:p>
                    <a:p>
                      <a:pPr algn="l" fontAlgn="t"/>
                      <a:endParaRPr lang="es-CO" sz="1400" b="0" dirty="0">
                        <a:effectLst/>
                      </a:endParaRPr>
                    </a:p>
                  </a:txBody>
                  <a:tcPr marL="66675" marR="66675" marT="9525" marB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dirty="0">
                          <a:effectLst/>
                        </a:rPr>
                        <a:t>San José</a:t>
                      </a:r>
                    </a:p>
                  </a:txBody>
                  <a:tcPr marL="9525" marR="66675" marT="9525" marB="9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51.100 </a:t>
                      </a:r>
                      <a:r>
                        <a:rPr lang="es-CO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KM2</a:t>
                      </a:r>
                      <a:endParaRPr lang="es-CO" sz="1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-25000" dirty="0">
                          <a:solidFill>
                            <a:schemeClr val="tx1"/>
                          </a:solidFill>
                        </a:rPr>
                        <a:t>Colon Costarricense(Oficial)</a:t>
                      </a:r>
                    </a:p>
                    <a:p>
                      <a:r>
                        <a:rPr lang="es-CO" baseline="-25000" dirty="0">
                          <a:solidFill>
                            <a:schemeClr val="tx1"/>
                          </a:solidFill>
                        </a:rPr>
                        <a:t>Tasa cambio 1,00 USD = 536.3 CRC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3 Rectángulo"/>
          <p:cNvSpPr/>
          <p:nvPr/>
        </p:nvSpPr>
        <p:spPr>
          <a:xfrm>
            <a:off x="1524000" y="1828800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chemeClr val="accent6">
                    <a:lumMod val="50000"/>
                  </a:schemeClr>
                </a:solidFill>
                <a:latin typeface="Handel Gothic D" panose="02000503050000020004" pitchFamily="2" charset="0"/>
              </a:rPr>
              <a:t>Datos Generales</a:t>
            </a:r>
            <a:endParaRPr lang="es-CO" dirty="0"/>
          </a:p>
        </p:txBody>
      </p:sp>
      <p:pic>
        <p:nvPicPr>
          <p:cNvPr id="5122" name="Picture 2" descr="Mapa de Costa 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00670"/>
            <a:ext cx="3990975" cy="23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59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1442</Words>
  <Application>Microsoft Office PowerPoint</Application>
  <PresentationFormat>Presentación en pantalla (4:3)</PresentationFormat>
  <Paragraphs>135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Handel Gothic 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David</dc:creator>
  <cp:lastModifiedBy>emontano</cp:lastModifiedBy>
  <cp:revision>219</cp:revision>
  <dcterms:created xsi:type="dcterms:W3CDTF">2010-06-30T19:32:18Z</dcterms:created>
  <dcterms:modified xsi:type="dcterms:W3CDTF">2018-03-09T20:54:40Z</dcterms:modified>
</cp:coreProperties>
</file>